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047" autoAdjust="0"/>
  </p:normalViewPr>
  <p:slideViewPr>
    <p:cSldViewPr>
      <p:cViewPr>
        <p:scale>
          <a:sx n="50" d="100"/>
          <a:sy n="50" d="100"/>
        </p:scale>
        <p:origin x="-133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D0E98D3-5040-4A02-A25B-58A6BD29FDF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11C061D-A765-4ECD-8D63-55E27142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48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9CBF837-114A-4730-9192-520B7EAA89FC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353B855-E902-41BD-A383-C36C6AB60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7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public library does</a:t>
            </a:r>
            <a:r>
              <a:rPr lang="en-US" baseline="0" dirty="0" smtClean="0"/>
              <a:t> a lot of things very well, most notably, things for very short people.  But don’t stop there. Reference librarians are researchers first.  We love a good mystery . .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32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Bring Your Questions. </a:t>
            </a:r>
            <a:r>
              <a:rPr lang="en-US" dirty="0" smtClean="0"/>
              <a:t>Stop at the Reference Desk first &amp; get oriented. </a:t>
            </a:r>
          </a:p>
          <a:p>
            <a:r>
              <a:rPr lang="en-US" dirty="0" smtClean="0"/>
              <a:t>Ask about procedures for computer use, wireless, printing, photocopying, study areas, cell phone policy, and locate business resources </a:t>
            </a:r>
          </a:p>
          <a:p>
            <a:r>
              <a:rPr lang="en-US" b="1" dirty="0" smtClean="0"/>
              <a:t>Have a Reasonable</a:t>
            </a:r>
            <a:r>
              <a:rPr lang="en-US" b="1" baseline="0" dirty="0" smtClean="0"/>
              <a:t> Goal </a:t>
            </a:r>
            <a:r>
              <a:rPr lang="en-US" baseline="0" dirty="0" smtClean="0"/>
              <a:t>– You don’t always find everything you want in the first visit, BUT sometimes you find things you didn’t even know you needed.</a:t>
            </a:r>
            <a:endParaRPr lang="en-US" dirty="0" smtClean="0"/>
          </a:p>
          <a:p>
            <a:r>
              <a:rPr lang="en-US" b="1" dirty="0" smtClean="0"/>
              <a:t>Research to Find, Not to Prove </a:t>
            </a:r>
            <a:r>
              <a:rPr lang="en-US" dirty="0" smtClean="0"/>
              <a:t>– you may not like what you find.  Be ready to change</a:t>
            </a:r>
            <a:r>
              <a:rPr lang="en-US" baseline="0" dirty="0" smtClean="0"/>
              <a:t>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16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defined and then what it means to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27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2007 Economic Census is using 2006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American Factfinder2</a:t>
            </a:r>
          </a:p>
          <a:p>
            <a:r>
              <a:rPr lang="en-US" b="1" dirty="0" err="1" smtClean="0"/>
              <a:t>Semcog</a:t>
            </a:r>
            <a:r>
              <a:rPr lang="en-US" b="1" dirty="0" smtClean="0"/>
              <a:t> </a:t>
            </a:r>
            <a:r>
              <a:rPr lang="en-US" dirty="0" smtClean="0"/>
              <a:t>– Southeastern Michigan Council</a:t>
            </a:r>
            <a:r>
              <a:rPr lang="en-US" baseline="0" dirty="0" smtClean="0"/>
              <a:t> of Governments</a:t>
            </a:r>
          </a:p>
          <a:p>
            <a:r>
              <a:rPr lang="en-US" b="1" baseline="0" dirty="0" smtClean="0"/>
              <a:t>Direct Marketing Marketplace  </a:t>
            </a:r>
            <a:r>
              <a:rPr lang="en-US" baseline="0" dirty="0" smtClean="0"/>
              <a:t>-- sells a package for $365  www.dirmktgplace.com/dmm_sample.htm </a:t>
            </a:r>
          </a:p>
          <a:p>
            <a:r>
              <a:rPr lang="en-US" baseline="0" dirty="0" smtClean="0"/>
              <a:t>Sample appears to contains same information available from ReferenceUSA, just repacked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83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Download into Excel</a:t>
            </a:r>
            <a:r>
              <a:rPr lang="en-US" baseline="0" dirty="0" smtClean="0"/>
              <a:t> or customized formats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12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Revised by Donna Olson, Howell Library 3/20/2012</a:t>
            </a:r>
          </a:p>
          <a:p>
            <a:r>
              <a:rPr lang="en-US" dirty="0" smtClean="0"/>
              <a:t>Created by </a:t>
            </a:r>
            <a:r>
              <a:rPr lang="en-US" dirty="0" err="1" smtClean="0"/>
              <a:t>Tera</a:t>
            </a:r>
            <a:r>
              <a:rPr lang="en-US" dirty="0" smtClean="0"/>
              <a:t> Moon, Southfield Library 3/2010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7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finder2.census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mcog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welllibrary.org/busines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welllibrary.org/busines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rr/business/BERA/issue9/cod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welllibrary.org/business" TargetMode="External"/><Relationship Id="rId2" Type="http://schemas.openxmlformats.org/officeDocument/2006/relationships/hyperlink" Target="http://www.census.gov/econ/census07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actfinder2.census.gov/faces/nav/jsf/pages/index.x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l.org/" TargetMode="External"/><Relationship Id="rId4" Type="http://schemas.openxmlformats.org/officeDocument/2006/relationships/hyperlink" Target="http://www.howelllibrary.org/busines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LIVINGSTON County public libraries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 Tips to make more </a:t>
            </a:r>
            <a:r>
              <a:rPr lang="en-US" dirty="0" err="1" smtClean="0"/>
              <a:t>money@YOUR</a:t>
            </a:r>
            <a:r>
              <a:rPr lang="en-US" dirty="0" smtClean="0"/>
              <a:t>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tips: Who are your customers?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Demographics</a:t>
            </a:r>
          </a:p>
          <a:p>
            <a:pPr lvl="1"/>
            <a:r>
              <a:rPr lang="en-US" b="1" dirty="0" smtClean="0"/>
              <a:t>Census</a:t>
            </a:r>
            <a:r>
              <a:rPr lang="en-US" dirty="0" smtClean="0"/>
              <a:t> is the basis for all demographics</a:t>
            </a:r>
          </a:p>
          <a:p>
            <a:pPr lvl="2"/>
            <a:r>
              <a:rPr lang="en-US" dirty="0" smtClean="0"/>
              <a:t>Every 10 years &amp; data is rolled out over 10 years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hlinkClick r:id="rId3"/>
              </a:rPr>
              <a:t>www.factfinder2.census.gov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hlinkClick r:id="rId4"/>
              </a:rPr>
              <a:t>www.semcog.org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114300" indent="0">
              <a:buNone/>
            </a:pPr>
            <a:r>
              <a:rPr lang="en-US" dirty="0" smtClean="0"/>
              <a:t>Create a profile of your </a:t>
            </a:r>
            <a:r>
              <a:rPr lang="en-US" b="1" dirty="0" smtClean="0"/>
              <a:t>Ideal Customer</a:t>
            </a:r>
            <a:r>
              <a:rPr lang="en-US" dirty="0" smtClean="0"/>
              <a:t>, then think about where to find him/her</a:t>
            </a:r>
          </a:p>
          <a:p>
            <a:pPr marL="114300" indent="0">
              <a:buNone/>
            </a:pPr>
            <a:r>
              <a:rPr lang="en-US" dirty="0" smtClean="0"/>
              <a:t>Direct market lists are available for purchase </a:t>
            </a:r>
          </a:p>
          <a:p>
            <a:pPr lvl="1"/>
            <a:r>
              <a:rPr lang="en-US" dirty="0" smtClean="0"/>
              <a:t>ex. Direct Marketing Marketplace, or</a:t>
            </a:r>
          </a:p>
          <a:p>
            <a:pPr marL="114300" indent="0">
              <a:buNone/>
            </a:pPr>
            <a:r>
              <a:rPr lang="en-US" dirty="0" smtClean="0"/>
              <a:t>Use </a:t>
            </a:r>
            <a:r>
              <a:rPr lang="en-US" b="1" dirty="0" smtClean="0"/>
              <a:t>ReferenceUSA </a:t>
            </a:r>
          </a:p>
          <a:p>
            <a:pPr lvl="1"/>
            <a:r>
              <a:rPr lang="en-US" dirty="0" smtClean="0"/>
              <a:t>Subscription database linked to Howell, Brighton &amp; Hartland Libraries; need library card to access from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tips: Who are your competitors?!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ReferenceUSA</a:t>
            </a:r>
          </a:p>
          <a:p>
            <a:pPr lvl="2"/>
            <a:r>
              <a:rPr lang="en-US" dirty="0" smtClean="0"/>
              <a:t>Many libraries subscribe; Howell, Brighton, Hartland Cromaine; call first to ask about policy</a:t>
            </a:r>
          </a:p>
          <a:p>
            <a:pPr lvl="2"/>
            <a:r>
              <a:rPr lang="en-US" dirty="0" smtClean="0"/>
              <a:t>Create &amp; print or download  customized lists </a:t>
            </a:r>
          </a:p>
          <a:p>
            <a:pPr lvl="2"/>
            <a:r>
              <a:rPr lang="en-US" dirty="0" smtClean="0"/>
              <a:t>One of few sources of information on small, private companies</a:t>
            </a:r>
          </a:p>
          <a:p>
            <a:pPr lvl="2"/>
            <a:r>
              <a:rPr lang="en-US" dirty="0" smtClean="0"/>
              <a:t>Downloads limited to 250/search</a:t>
            </a:r>
          </a:p>
          <a:p>
            <a:pPr marL="114300" indent="0">
              <a:buNone/>
            </a:pPr>
            <a:r>
              <a:rPr lang="en-US" b="1" dirty="0" smtClean="0"/>
              <a:t>Yellow Pages</a:t>
            </a:r>
            <a:r>
              <a:rPr lang="en-US" dirty="0" smtClean="0"/>
              <a:t>, both online &amp; print</a:t>
            </a:r>
          </a:p>
          <a:p>
            <a:pPr marL="114300" indent="0">
              <a:buNone/>
            </a:pPr>
            <a:r>
              <a:rPr lang="en-US" b="1" dirty="0" smtClean="0"/>
              <a:t>Google Local</a:t>
            </a:r>
            <a:r>
              <a:rPr lang="en-US" dirty="0" smtClean="0"/>
              <a:t>, or equivalent</a:t>
            </a:r>
          </a:p>
          <a:p>
            <a:pPr marL="114300" indent="0">
              <a:buNone/>
            </a:pPr>
            <a:r>
              <a:rPr lang="en-US" b="1" dirty="0"/>
              <a:t>Business Insights: Essentials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www.howelllibrary.org/business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46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tips: Need more input? Look around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Trade shows</a:t>
            </a:r>
          </a:p>
          <a:p>
            <a:r>
              <a:rPr lang="en-US" dirty="0" smtClean="0"/>
              <a:t>Chamber of Commerce</a:t>
            </a:r>
          </a:p>
          <a:p>
            <a:r>
              <a:rPr lang="en-US" dirty="0" smtClean="0"/>
              <a:t>Economic Development body</a:t>
            </a:r>
          </a:p>
          <a:p>
            <a:r>
              <a:rPr lang="en-US" dirty="0" smtClean="0"/>
              <a:t>Talk to your customers</a:t>
            </a:r>
          </a:p>
          <a:p>
            <a:r>
              <a:rPr lang="en-US" dirty="0" smtClean="0"/>
              <a:t>Online Forums &amp; Social Media</a:t>
            </a:r>
          </a:p>
          <a:p>
            <a:r>
              <a:rPr lang="en-US" dirty="0" smtClean="0"/>
              <a:t>Network </a:t>
            </a:r>
          </a:p>
          <a:p>
            <a:r>
              <a:rPr lang="en-US" dirty="0" smtClean="0"/>
              <a:t>And 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tips: Ask a Livingston county librarian!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Visit</a:t>
            </a:r>
            <a:r>
              <a:rPr lang="en-US" dirty="0" smtClean="0"/>
              <a:t> us</a:t>
            </a:r>
          </a:p>
          <a:p>
            <a:pPr marL="114300" indent="0">
              <a:buNone/>
            </a:pPr>
            <a:r>
              <a:rPr lang="en-US" b="1" dirty="0" smtClean="0"/>
              <a:t>Call</a:t>
            </a:r>
            <a:r>
              <a:rPr lang="en-US" dirty="0" smtClean="0"/>
              <a:t> us</a:t>
            </a:r>
          </a:p>
          <a:p>
            <a:pPr marL="114300" indent="0">
              <a:buNone/>
            </a:pPr>
            <a:r>
              <a:rPr lang="en-US" b="1" dirty="0" smtClean="0"/>
              <a:t>Submi</a:t>
            </a:r>
            <a:r>
              <a:rPr lang="en-US" dirty="0" smtClean="0"/>
              <a:t>t a </a:t>
            </a:r>
            <a:r>
              <a:rPr lang="en-US" b="1" dirty="0" smtClean="0"/>
              <a:t>Request for Business Information </a:t>
            </a:r>
            <a:r>
              <a:rPr lang="en-US" dirty="0" smtClean="0"/>
              <a:t>form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www.howelllibrary.org/business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Motto:</a:t>
            </a:r>
          </a:p>
          <a:p>
            <a:r>
              <a:rPr lang="en-US" dirty="0" smtClean="0"/>
              <a:t>Don’t pay twice!</a:t>
            </a:r>
          </a:p>
          <a:p>
            <a:r>
              <a:rPr lang="en-US" dirty="0" smtClean="0"/>
              <a:t>Use your public library first!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tips: Typical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W</a:t>
            </a:r>
            <a:r>
              <a:rPr lang="en-US" sz="2000" dirty="0" smtClean="0"/>
              <a:t>here </a:t>
            </a:r>
            <a:r>
              <a:rPr lang="en-US" sz="2000" dirty="0"/>
              <a:t>can I get money to start my </a:t>
            </a:r>
            <a:r>
              <a:rPr lang="en-US" sz="2000" dirty="0" smtClean="0"/>
              <a:t>business?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(often </a:t>
            </a:r>
            <a:r>
              <a:rPr lang="en-US" sz="2000" dirty="0"/>
              <a:t>posed as where can I get </a:t>
            </a:r>
            <a:r>
              <a:rPr lang="en-US" sz="2000" dirty="0" smtClean="0"/>
              <a:t>free money/grant)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How </a:t>
            </a:r>
            <a:r>
              <a:rPr lang="en-US" sz="2000" dirty="0"/>
              <a:t>do I </a:t>
            </a:r>
            <a:r>
              <a:rPr lang="en-US" sz="2000" dirty="0" smtClean="0"/>
              <a:t>incorporate?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How </a:t>
            </a:r>
            <a:r>
              <a:rPr lang="en-US" sz="2000" dirty="0"/>
              <a:t>can I get more </a:t>
            </a:r>
            <a:r>
              <a:rPr lang="en-US" sz="2000" dirty="0" smtClean="0"/>
              <a:t>customers?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 </a:t>
            </a:r>
            <a:r>
              <a:rPr lang="en-US" sz="2000" dirty="0"/>
              <a:t>want to do "x" but know nothing about </a:t>
            </a:r>
            <a:r>
              <a:rPr lang="en-US" sz="2000" dirty="0" smtClean="0"/>
              <a:t>it, so </a:t>
            </a:r>
            <a:r>
              <a:rPr lang="en-US" sz="2000" dirty="0"/>
              <a:t>where do I </a:t>
            </a:r>
            <a:r>
              <a:rPr lang="en-US" sz="2000" dirty="0" smtClean="0"/>
              <a:t>start?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How </a:t>
            </a:r>
            <a:r>
              <a:rPr lang="en-US" sz="2000" dirty="0"/>
              <a:t>do I get a website or social </a:t>
            </a:r>
            <a:r>
              <a:rPr lang="en-US" sz="2000" dirty="0" smtClean="0"/>
              <a:t>media?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 </a:t>
            </a:r>
            <a:r>
              <a:rPr lang="en-US" sz="2000" dirty="0"/>
              <a:t>have four books about business plans, </a:t>
            </a:r>
            <a:r>
              <a:rPr lang="en-US" sz="2000" dirty="0" smtClean="0"/>
              <a:t>I am confused!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I </a:t>
            </a:r>
            <a:r>
              <a:rPr lang="en-US" sz="2000" dirty="0"/>
              <a:t>don't understand this financial </a:t>
            </a:r>
            <a:r>
              <a:rPr lang="en-US" sz="2000" dirty="0" smtClean="0"/>
              <a:t>stuff!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 </a:t>
            </a:r>
            <a:r>
              <a:rPr lang="en-US" sz="2000" dirty="0"/>
              <a:t>need to know </a:t>
            </a:r>
            <a:r>
              <a:rPr lang="en-US" sz="2000" dirty="0" smtClean="0"/>
              <a:t>x?	                                                       ~SCORE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42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696200" cy="1295401"/>
          </a:xfrm>
        </p:spPr>
        <p:txBody>
          <a:bodyPr/>
          <a:lstStyle/>
          <a:p>
            <a:r>
              <a:rPr lang="en-US" dirty="0" smtClean="0"/>
              <a:t>Ask a librarian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495800"/>
            <a:ext cx="8026544" cy="762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Donna Olson, </a:t>
            </a:r>
            <a:r>
              <a:rPr lang="en-US" sz="1600" dirty="0" err="1" smtClean="0"/>
              <a:t>howell</a:t>
            </a:r>
            <a:r>
              <a:rPr lang="en-US" sz="1600" dirty="0" smtClean="0"/>
              <a:t> Carnegie District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tips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8001000" cy="2891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Get Library Card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Go to Library Business Resources Page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3200" dirty="0" smtClean="0"/>
              <a:t>Use it!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92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tips: don’t waste your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Bring Your Questions. </a:t>
            </a:r>
            <a:r>
              <a:rPr lang="en-US" b="1" dirty="0"/>
              <a:t> </a:t>
            </a:r>
            <a:endParaRPr lang="en-US" b="1" dirty="0" smtClean="0"/>
          </a:p>
          <a:p>
            <a:pPr lvl="1"/>
            <a:r>
              <a:rPr lang="en-US" dirty="0" smtClean="0"/>
              <a:t>Be specific as possible – that helps us help you. </a:t>
            </a:r>
          </a:p>
          <a:p>
            <a:pPr lvl="1"/>
            <a:r>
              <a:rPr lang="en-US" dirty="0" smtClean="0"/>
              <a:t>Stop at the Library Reference Desk first &amp; get oriented. </a:t>
            </a:r>
          </a:p>
          <a:p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Have a Reasonable Goal. </a:t>
            </a:r>
          </a:p>
          <a:p>
            <a:pPr lvl="1"/>
            <a:r>
              <a:rPr lang="en-US" dirty="0" smtClean="0"/>
              <a:t>Keep in mind that </a:t>
            </a:r>
            <a:r>
              <a:rPr lang="en-US" i="1" dirty="0" smtClean="0"/>
              <a:t>research is a process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Research to Find, Not to Prove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Keep an open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tips: More </a:t>
            </a:r>
            <a:r>
              <a:rPr lang="en-US" dirty="0"/>
              <a:t>r</a:t>
            </a:r>
            <a:r>
              <a:rPr lang="en-US" dirty="0" smtClean="0"/>
              <a:t>esearch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Brainstorm</a:t>
            </a:r>
            <a:r>
              <a:rPr lang="en-US" dirty="0" smtClean="0"/>
              <a:t> Key Words First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Keep your mind open to others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Start Specific </a:t>
            </a:r>
            <a:r>
              <a:rPr lang="en-US" dirty="0" smtClean="0"/>
              <a:t>Then Broaden If Necessary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Bring</a:t>
            </a: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Some Cash For Printing &amp; Photocopying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 Flash Drive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Any Work You’ve Already Done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Some Paper &amp; A Pen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Your Eye Glasses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tips: What is market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Disciplined Investigation aimed </a:t>
            </a:r>
            <a:r>
              <a:rPr lang="en-US" dirty="0"/>
              <a:t>a</a:t>
            </a:r>
            <a:r>
              <a:rPr lang="en-US" dirty="0" smtClean="0"/>
              <a:t>t discovering </a:t>
            </a: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g</a:t>
            </a:r>
            <a:r>
              <a:rPr lang="en-US" dirty="0" smtClean="0"/>
              <a:t>oing </a:t>
            </a:r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c</a:t>
            </a:r>
            <a:r>
              <a:rPr lang="en-US" dirty="0" smtClean="0"/>
              <a:t>hanging </a:t>
            </a:r>
            <a:r>
              <a:rPr lang="en-US" dirty="0"/>
              <a:t>i</a:t>
            </a:r>
            <a:r>
              <a:rPr lang="en-US" dirty="0" smtClean="0"/>
              <a:t>n the environment; the </a:t>
            </a:r>
            <a:r>
              <a:rPr lang="en-US" dirty="0"/>
              <a:t>o</a:t>
            </a:r>
            <a:r>
              <a:rPr lang="en-US" dirty="0" smtClean="0"/>
              <a:t>bject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d</a:t>
            </a:r>
            <a:r>
              <a:rPr lang="en-US" dirty="0" smtClean="0"/>
              <a:t>iscover </a:t>
            </a:r>
            <a:r>
              <a:rPr lang="en-US" i="1" dirty="0" smtClean="0"/>
              <a:t>opportunities and threats</a:t>
            </a:r>
          </a:p>
          <a:p>
            <a:endParaRPr lang="en-US" i="1" dirty="0"/>
          </a:p>
          <a:p>
            <a:r>
              <a:rPr lang="en-US" i="1" dirty="0" smtClean="0"/>
              <a:t>Describe the market</a:t>
            </a:r>
          </a:p>
          <a:p>
            <a:pPr lvl="1"/>
            <a:r>
              <a:rPr lang="en-US" i="1" dirty="0" smtClean="0"/>
              <a:t>Who are the buyers?</a:t>
            </a:r>
          </a:p>
          <a:p>
            <a:pPr lvl="1"/>
            <a:r>
              <a:rPr lang="en-US" i="1" dirty="0" smtClean="0"/>
              <a:t>Who is the competition?</a:t>
            </a:r>
          </a:p>
          <a:p>
            <a:pPr lvl="1"/>
            <a:r>
              <a:rPr lang="en-US" i="1" dirty="0" smtClean="0"/>
              <a:t>What’s on the horizon?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479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tips: Define the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Industry Classifications</a:t>
            </a:r>
            <a:r>
              <a:rPr lang="en-US" dirty="0" smtClean="0"/>
              <a:t>: established by the US government to keep track of the economy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www.loc.gov/rr/business/BERA/issue9/codes.html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en-US" sz="2000" dirty="0"/>
          </a:p>
          <a:p>
            <a:pPr marL="114300" indent="0">
              <a:buNone/>
            </a:pPr>
            <a:r>
              <a:rPr lang="en-US" b="1" dirty="0" smtClean="0"/>
              <a:t>SIC v NAICS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Standard industrial Classification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Established 1930s, parent of NAICS (“snakes” without the “S”)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North American Industrial Classification System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Established in 1990s by US, Canada, Mexico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Updated to reflect new industries, like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tips: What’s </a:t>
            </a:r>
            <a:r>
              <a:rPr lang="en-US" i="1" dirty="0" smtClean="0"/>
              <a:t>my</a:t>
            </a:r>
            <a:r>
              <a:rPr lang="en-US" dirty="0" smtClean="0"/>
              <a:t>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Use the website for the </a:t>
            </a:r>
            <a:r>
              <a:rPr lang="en-US" b="1" dirty="0" smtClean="0"/>
              <a:t>2007 Economic Census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www.census.gov/econ/census07/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11480" lvl="1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Use </a:t>
            </a:r>
            <a:r>
              <a:rPr lang="en-US" b="1" dirty="0" smtClean="0"/>
              <a:t>ReferenceUSA </a:t>
            </a:r>
            <a:r>
              <a:rPr lang="en-US" dirty="0" smtClean="0"/>
              <a:t>or </a:t>
            </a:r>
            <a:r>
              <a:rPr lang="en-US" b="1" dirty="0"/>
              <a:t>Business Insights: </a:t>
            </a:r>
            <a:r>
              <a:rPr lang="en-US" b="1" dirty="0" smtClean="0"/>
              <a:t>Essentials</a:t>
            </a:r>
          </a:p>
          <a:p>
            <a:pPr marL="708660" lvl="3">
              <a:buClr>
                <a:schemeClr val="accent1"/>
              </a:buClr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www.howelllibrary.org/business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US" dirty="0" smtClean="0"/>
              <a:t>Look up established business similar to yours, or</a:t>
            </a:r>
          </a:p>
          <a:p>
            <a:pPr lvl="1"/>
            <a:r>
              <a:rPr lang="en-US" dirty="0" smtClean="0"/>
              <a:t>Use keywords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Be prepared for “all other miscellaneous”</a:t>
            </a:r>
          </a:p>
          <a:p>
            <a:pPr marL="114300" indent="0">
              <a:buNone/>
            </a:pPr>
            <a:r>
              <a:rPr lang="en-US" dirty="0" smtClean="0"/>
              <a:t>You can use more than one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0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tips: Industry overviews &amp; statistics -  who cares?!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572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/>
              <a:t>Economic Census </a:t>
            </a:r>
            <a:r>
              <a:rPr lang="en-US" dirty="0" smtClean="0"/>
              <a:t>provides a macro-view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factfinder2.census.gov/faces/nav/jsf/pages/index.xhtml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dirty="0" smtClean="0"/>
              <a:t>Government Agencies</a:t>
            </a:r>
          </a:p>
          <a:p>
            <a:pPr lvl="1"/>
            <a:r>
              <a:rPr lang="en-US" b="1" dirty="0" smtClean="0"/>
              <a:t>Statistical Abstract of the United States</a:t>
            </a:r>
          </a:p>
          <a:p>
            <a:pPr lvl="2"/>
            <a:r>
              <a:rPr lang="en-US" dirty="0" smtClean="0"/>
              <a:t>Use index and check footnotes</a:t>
            </a:r>
          </a:p>
          <a:p>
            <a:pPr marL="685800" lvl="2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Business Insights: Essentials</a:t>
            </a:r>
          </a:p>
          <a:p>
            <a:pPr lvl="1"/>
            <a:r>
              <a:rPr lang="en-US" dirty="0" smtClean="0"/>
              <a:t>Database offering great overviews + articles from trade publications</a:t>
            </a:r>
          </a:p>
          <a:p>
            <a:pPr lvl="2"/>
            <a:r>
              <a:rPr lang="en-US" dirty="0">
                <a:solidFill>
                  <a:schemeClr val="accent2">
                    <a:lumMod val="50000"/>
                  </a:schemeClr>
                </a:solidFill>
                <a:hlinkClick r:id="rId4"/>
              </a:rPr>
              <a:t>www.howelllibrary.org/business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or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hlinkClick r:id="rId5"/>
              </a:rPr>
              <a:t>www.mel.org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/>
              <a:t>&gt; MeL Databases 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tips: Who else cares?!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Associations</a:t>
            </a:r>
          </a:p>
          <a:p>
            <a:pPr lvl="1"/>
            <a:r>
              <a:rPr lang="en-US" dirty="0" smtClean="0"/>
              <a:t>Websites contain industry information</a:t>
            </a:r>
          </a:p>
          <a:p>
            <a:pPr lvl="1"/>
            <a:r>
              <a:rPr lang="en-US" dirty="0" smtClean="0"/>
              <a:t>To Find:</a:t>
            </a:r>
          </a:p>
          <a:p>
            <a:pPr lvl="2"/>
            <a:r>
              <a:rPr lang="en-US" dirty="0" smtClean="0"/>
              <a:t>Use </a:t>
            </a:r>
            <a:r>
              <a:rPr lang="en-US" b="1" dirty="0" smtClean="0"/>
              <a:t>Encyclopedia of Associations,</a:t>
            </a:r>
            <a:r>
              <a:rPr lang="en-US" dirty="0" smtClean="0"/>
              <a:t> </a:t>
            </a:r>
            <a:r>
              <a:rPr lang="en-US" b="1" dirty="0" smtClean="0"/>
              <a:t>National Trade &amp; Professional Associations of the US</a:t>
            </a:r>
            <a:r>
              <a:rPr lang="en-US" i="1" dirty="0"/>
              <a:t>,</a:t>
            </a:r>
            <a:r>
              <a:rPr lang="en-US" dirty="0" smtClean="0"/>
              <a:t> </a:t>
            </a:r>
            <a:r>
              <a:rPr lang="en-US" b="1" dirty="0" smtClean="0"/>
              <a:t>ReferenceUSA </a:t>
            </a:r>
            <a:r>
              <a:rPr lang="en-US" dirty="0" smtClean="0"/>
              <a:t>or  </a:t>
            </a:r>
            <a:r>
              <a:rPr lang="en-US" b="1" dirty="0" smtClean="0"/>
              <a:t>Google</a:t>
            </a:r>
          </a:p>
          <a:p>
            <a:pPr marL="114300" indent="0">
              <a:buNone/>
            </a:pPr>
            <a:r>
              <a:rPr lang="en-US" dirty="0" smtClean="0"/>
              <a:t>(Pricey) Market Research Reports</a:t>
            </a:r>
          </a:p>
          <a:p>
            <a:pPr marL="114300" indent="0">
              <a:buNone/>
            </a:pPr>
            <a:r>
              <a:rPr lang="en-US" dirty="0" smtClean="0"/>
              <a:t>Articles or press release that provides some key stats</a:t>
            </a:r>
          </a:p>
          <a:p>
            <a:pPr marL="114300" indent="0">
              <a:buNone/>
            </a:pPr>
            <a:r>
              <a:rPr lang="en-US" dirty="0" smtClean="0"/>
              <a:t>Investors</a:t>
            </a:r>
          </a:p>
          <a:p>
            <a:pPr lvl="1"/>
            <a:r>
              <a:rPr lang="en-US" dirty="0" smtClean="0"/>
              <a:t>Find analysts’ reports through </a:t>
            </a:r>
            <a:r>
              <a:rPr lang="en-US" b="1" dirty="0" smtClean="0"/>
              <a:t>Yahoo! Finance </a:t>
            </a:r>
            <a:r>
              <a:rPr lang="en-US" dirty="0" smtClean="0"/>
              <a:t>or subscription databases @YourLibrary.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1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6C261A"/>
      </a:hlink>
      <a:folHlink>
        <a:srgbClr val="A23A2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601</TotalTime>
  <Words>845</Words>
  <Application>Microsoft Office PowerPoint</Application>
  <PresentationFormat>On-screen Show (4:3)</PresentationFormat>
  <Paragraphs>147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3 Tips to make more money@YOUR LIBRARY</vt:lpstr>
      <vt:lpstr>3 tips</vt:lpstr>
      <vt:lpstr>3 tips: don’t waste your time</vt:lpstr>
      <vt:lpstr>3 tips: More research tips</vt:lpstr>
      <vt:lpstr>3 tips: What is market research?</vt:lpstr>
      <vt:lpstr>3 tips: Define the industry</vt:lpstr>
      <vt:lpstr>3 tips: What’s my code?</vt:lpstr>
      <vt:lpstr>3 tips: Industry overviews &amp; statistics -  who cares?!</vt:lpstr>
      <vt:lpstr>3 tips: Who else cares?!</vt:lpstr>
      <vt:lpstr>3 tips: Who are your customers?</vt:lpstr>
      <vt:lpstr>3 tips: Who are your competitors?!</vt:lpstr>
      <vt:lpstr>3 tips: Need more input? Look around you</vt:lpstr>
      <vt:lpstr>3 tips: Ask a Livingston county librarian!</vt:lpstr>
      <vt:lpstr>3 tips: Typical Questions</vt:lpstr>
      <vt:lpstr>Ask a librarian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</dc:creator>
  <cp:lastModifiedBy>Donna Olson</cp:lastModifiedBy>
  <cp:revision>23</cp:revision>
  <cp:lastPrinted>2012-03-22T22:47:52Z</cp:lastPrinted>
  <dcterms:created xsi:type="dcterms:W3CDTF">2012-03-20T16:55:47Z</dcterms:created>
  <dcterms:modified xsi:type="dcterms:W3CDTF">2013-02-27T23:43:37Z</dcterms:modified>
</cp:coreProperties>
</file>